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6" r:id="rId2"/>
    <p:sldId id="2146849492" r:id="rId3"/>
    <p:sldId id="2146849493" r:id="rId4"/>
    <p:sldId id="2146849470" r:id="rId5"/>
    <p:sldId id="2146849471" r:id="rId6"/>
    <p:sldId id="2146849472" r:id="rId7"/>
    <p:sldId id="2146849473" r:id="rId8"/>
    <p:sldId id="2146849474" r:id="rId9"/>
    <p:sldId id="2146849475" r:id="rId10"/>
    <p:sldId id="2146849476" r:id="rId11"/>
    <p:sldId id="2146849477" r:id="rId12"/>
    <p:sldId id="2146849478" r:id="rId13"/>
    <p:sldId id="2146849479" r:id="rId14"/>
    <p:sldId id="2146849480" r:id="rId15"/>
    <p:sldId id="2146849481" r:id="rId16"/>
    <p:sldId id="2146849482" r:id="rId17"/>
    <p:sldId id="2146849483" r:id="rId18"/>
    <p:sldId id="2146849484" r:id="rId19"/>
    <p:sldId id="2146849485" r:id="rId20"/>
    <p:sldId id="2146849486" r:id="rId21"/>
    <p:sldId id="2146849487" r:id="rId22"/>
    <p:sldId id="2146849488" r:id="rId23"/>
    <p:sldId id="2146849489" r:id="rId24"/>
    <p:sldId id="2146849490" r:id="rId25"/>
    <p:sldId id="2146849491" r:id="rId26"/>
    <p:sldId id="29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9A4"/>
    <a:srgbClr val="0C9DA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57542-FA29-82E4-2261-0E229FD029D7}" v="7" dt="2025-05-02T04:00:28.085"/>
    <p1510:client id="{B082677A-BBBF-D374-737E-CA49D1BA48F0}" v="70" dt="2025-05-02T03:55:34.663"/>
    <p1510:client id="{BAD41C58-7229-79C3-E9D7-A2FEA1D08F4F}" v="13" dt="2025-05-02T03:39:10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4963-D171-40EB-81F5-1D365DC6447D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6134C-0F52-4918-9F31-AC582964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E5FED-BB67-3D44-B5BE-C44C764F94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5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09F9-A420-7F5F-260B-1BF8A9391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4089B-390B-7C3B-6CE5-AA28AEE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F24D2-A0D6-52A5-B903-6D219E3F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C1E3B-561F-8ABF-27D5-AE379562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F7B5-D454-74A8-AC79-F6D5CF9F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A98D-AE0C-39FD-A3FC-00FE8A1D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DE0A2-0E0C-8857-44B4-AAF42E50A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64D4C-E429-944E-06A2-11D460A0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3D88B-EF7A-9028-4F3A-52C404B9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99253-4F4C-EFA9-93CF-9D1FEAEF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D6E23-A1F2-687B-B15F-5AA7DADD7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5BB5E-64B7-0235-CABA-B0166F762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6BA2-A2FA-2AF7-4D07-2AFFC51F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9CFF3-FC0E-527D-927D-7A972C0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D6B75-B948-9759-49A5-4E8410F8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6D6A9-AADA-47F6-AB3A-8B075A764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9" t="85234" r="3622" b="4175"/>
          <a:stretch/>
        </p:blipFill>
        <p:spPr>
          <a:xfrm>
            <a:off x="9706708" y="6210014"/>
            <a:ext cx="2408983" cy="6479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23984F-4C31-40F9-8060-76AAB781101F}"/>
              </a:ext>
            </a:extLst>
          </p:cNvPr>
          <p:cNvGrpSpPr/>
          <p:nvPr userDrawn="1"/>
        </p:nvGrpSpPr>
        <p:grpSpPr>
          <a:xfrm>
            <a:off x="-374174" y="378794"/>
            <a:ext cx="12169446" cy="940302"/>
            <a:chOff x="-412274" y="512144"/>
            <a:chExt cx="12169446" cy="940302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5" r="18092" b="72087"/>
            <a:stretch/>
          </p:blipFill>
          <p:spPr>
            <a:xfrm>
              <a:off x="-412274" y="512144"/>
              <a:ext cx="10789478" cy="9403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CCBD22-A597-47FF-81A1-4BEADAE768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72" t="4985" b="72087"/>
            <a:stretch/>
          </p:blipFill>
          <p:spPr>
            <a:xfrm>
              <a:off x="10377204" y="512144"/>
              <a:ext cx="1379968" cy="940302"/>
            </a:xfrm>
            <a:prstGeom prst="rect">
              <a:avLst/>
            </a:prstGeom>
          </p:spPr>
        </p:pic>
      </p:grpSp>
      <p:sp>
        <p:nvSpPr>
          <p:cNvPr id="8" name="Title 64">
            <a:extLst>
              <a:ext uri="{FF2B5EF4-FFF2-40B4-BE49-F238E27FC236}">
                <a16:creationId xmlns:a16="http://schemas.microsoft.com/office/drawing/2014/main" id="{0DBB25C2-6EA6-4180-9C68-29EB04A13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353459"/>
            <a:ext cx="9791416" cy="495486"/>
          </a:xfrm>
          <a:prstGeom prst="rect">
            <a:avLst/>
          </a:prstGeom>
        </p:spPr>
        <p:txBody>
          <a:bodyPr lIns="0" rIns="0"/>
          <a:lstStyle>
            <a:lvl1pPr algn="l">
              <a:defRPr sz="2400" b="1" i="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4E35D-B0CF-4739-AF50-5E8AC5233AD6}"/>
              </a:ext>
            </a:extLst>
          </p:cNvPr>
          <p:cNvSpPr/>
          <p:nvPr userDrawn="1"/>
        </p:nvSpPr>
        <p:spPr>
          <a:xfrm>
            <a:off x="-1" y="0"/>
            <a:ext cx="18288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8DF1FCD-F726-44D1-89AE-C90D9A9E1225}"/>
              </a:ext>
            </a:extLst>
          </p:cNvPr>
          <p:cNvSpPr txBox="1">
            <a:spLocks/>
          </p:cNvSpPr>
          <p:nvPr userDrawn="1"/>
        </p:nvSpPr>
        <p:spPr>
          <a:xfrm>
            <a:off x="-136225" y="6563544"/>
            <a:ext cx="411646" cy="171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9C4CF4B6-C75D-47DC-8758-D170E13BBBE2}" type="slidenum">
              <a:rPr lang="en-US" sz="1050" smtClean="0">
                <a:solidFill>
                  <a:schemeClr val="bg1"/>
                </a:solidFill>
              </a:rPr>
              <a:pPr/>
              <a:t>‹#›</a:t>
            </a:fld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6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  <p15:guide id="3" pos="1504">
          <p15:clr>
            <a:srgbClr val="FBAE40"/>
          </p15:clr>
        </p15:guide>
        <p15:guide id="4" pos="8736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;p3"/>
          <p:cNvSpPr txBox="1">
            <a:spLocks noGrp="1"/>
          </p:cNvSpPr>
          <p:nvPr>
            <p:ph type="ctrTitle"/>
          </p:nvPr>
        </p:nvSpPr>
        <p:spPr>
          <a:xfrm>
            <a:off x="936667" y="2489200"/>
            <a:ext cx="10086933" cy="166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5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A2DF309-5787-4A4E-A82D-27AC51141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778" y="6356350"/>
            <a:ext cx="4030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F4B6-C75D-47DC-8758-D170E13BB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81856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81856" y="1828801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026662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026662" y="1828801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071467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071467" y="1828801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116272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116272" y="1828801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161076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161076" y="1828801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1205884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11205884" y="1828801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-1062952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-1062952" y="1828801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665095"/>
            <a:ext cx="12192000" cy="31929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97C3-844E-A7F0-3D72-1642A61F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1440-EEFE-855C-DA36-DE26F042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F201C-DF00-32B3-74AE-93B9117E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0454-7A85-B18A-11FE-C42DC3EE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2392D-5C92-0D66-028C-82FD61F1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7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7ABD-C16C-1520-0CF9-84FD0E26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7448D-5E65-F2D0-21F2-477A2ADA4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29BD6-5CB5-538F-E9F2-E7C598EB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5E572-51AE-547A-4FF2-DE6D6BA7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E751-9117-76D9-E0CC-D923887A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06DF-4F20-D6BF-2E17-D25A1B72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B29D-49BF-5E39-684A-CE6E244A2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D71C1-4CE7-DE8D-07FE-C3FFF513F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BD731-E5B0-2AE9-7055-D14AEF85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94F0D-8158-A89A-4060-C61C731F4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C37BF-F3C4-9CC2-2344-ADF61E38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7A6B-6BF0-8607-0A24-0D270076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28D2-F518-9964-01B3-EB17B919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59DDA-9940-A3D1-752D-60D58DFC8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93B78-E8CE-C5FF-E4FB-E5A23FCCF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72E52-B454-4B1E-E2CC-18E3A56D9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E5D65-821C-C1F6-2322-EDC22974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D8B78-1E72-375C-B804-2CE0B3EA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A535E-AEDD-2613-D7E4-2A4F1410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5F02-31B7-0871-9156-39D03885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91F89-ED76-E466-8519-F9A5F9EB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D2047-0EED-91A4-58A8-BEFB4B21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FD627-59C4-781C-8B56-42C4DFF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0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36855-906B-6649-2277-3935F383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10D55-5D73-A8ED-C5F1-C09BE5BD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B770F-10D9-22E0-D9F4-2C110880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2284-BE15-8612-4A31-AE1D69C2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086F8-EAB4-4FC7-4EE8-1044F23D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978AB-0956-C56D-5C48-A801CC237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A5201-1DA7-DD10-EDF0-3FE65F5A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9CDFD-1574-DFA4-751F-5416DE15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9984B-73A0-3987-9BA3-1D0F2423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6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7FAD-F8BA-18C7-7178-9724E265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C6B63-2292-4F19-5AB4-8EE1289CE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77006-2C68-E684-9A06-EB21306AE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D1EE0-5F7F-409D-0E06-10F36D12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3421E-77FA-650B-E53F-76169FA4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6CDD5-DCC5-781D-3E03-93ECC2DB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3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C2EB7-9A2F-832E-97ED-FB52D9AA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ECF0E-C9A8-4B4D-121C-B42473E9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F1B0-E3FC-7651-7E7E-52729D8B0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444A5-FE04-4306-8268-8B9AE0D1E83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71D9C-5891-1C69-93E9-6AB91F1BA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94350-5F9F-C223-75BF-7A568144C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D173-9FA9-4789-91C1-D147B657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view_op=view_citation&amp;hl=id&amp;user=WoOhtQ4AAAAJ&amp;authuser=2&amp;citation_for_view=WoOhtQ4AAAAJ:zYLM7Y9cAGgC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1131" y="2597942"/>
            <a:ext cx="11151476" cy="1514230"/>
          </a:xfrm>
        </p:spPr>
        <p:txBody>
          <a:bodyPr wrap="square">
            <a:spAutoFit/>
          </a:bodyPr>
          <a:lstStyle/>
          <a:p>
            <a:pPr defTabSz="729321"/>
            <a:r>
              <a:rPr lang="en-US" sz="4800" b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Demensia</a:t>
            </a:r>
            <a:r>
              <a:rPr lang="en-US" sz="48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br>
              <a:rPr lang="en-US" sz="48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8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Hadapi</a:t>
            </a:r>
            <a:r>
              <a:rPr lang="en-US" sz="48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Pahami</a:t>
            </a:r>
            <a:r>
              <a:rPr lang="en-US" sz="48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dan</a:t>
            </a:r>
            <a:r>
              <a:rPr lang="en-US" sz="48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Cegah</a:t>
            </a:r>
            <a:r>
              <a:rPr lang="en-US" sz="4800" b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!!</a:t>
            </a:r>
            <a:endParaRPr lang="en-GB" sz="4800" b="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8C2C3-2AFE-44B2-861C-E91E9854C855}"/>
              </a:ext>
            </a:extLst>
          </p:cNvPr>
          <p:cNvSpPr txBox="1"/>
          <p:nvPr/>
        </p:nvSpPr>
        <p:spPr>
          <a:xfrm>
            <a:off x="641131" y="4112172"/>
            <a:ext cx="609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dr.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Lothar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Matheus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M.V.Silalahi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M.Sc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Sp.N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FINA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0621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95591-DB14-4EE9-940B-AC2016FE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10" y="203435"/>
            <a:ext cx="9069555" cy="60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3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DF95D57-9416-4D33-5240-BC102EBDC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305670"/>
              </p:ext>
            </p:extLst>
          </p:nvPr>
        </p:nvGraphicFramePr>
        <p:xfrm>
          <a:off x="3455436" y="173849"/>
          <a:ext cx="4867469" cy="302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3" imgW="2825750" imgH="1768475" progId="">
                  <p:embed/>
                </p:oleObj>
              </mc:Choice>
              <mc:Fallback>
                <p:oleObj name="Photo Editor Photo" r:id="rId3" imgW="2825750" imgH="1768475" progId="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BDF95D57-9416-4D33-5240-BC102EBDCE3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436" y="173849"/>
                        <a:ext cx="4867469" cy="3026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" descr="brain atrophy">
            <a:extLst>
              <a:ext uri="{FF2B5EF4-FFF2-40B4-BE49-F238E27FC236}">
                <a16:creationId xmlns:a16="http://schemas.microsoft.com/office/drawing/2014/main" id="{91886D39-CFA0-C38F-4784-170DFD47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796"/>
          <a:stretch>
            <a:fillRect/>
          </a:stretch>
        </p:blipFill>
        <p:spPr bwMode="auto">
          <a:xfrm>
            <a:off x="471195" y="3260991"/>
            <a:ext cx="5089073" cy="346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89817_021">
            <a:extLst>
              <a:ext uri="{FF2B5EF4-FFF2-40B4-BE49-F238E27FC236}">
                <a16:creationId xmlns:a16="http://schemas.microsoft.com/office/drawing/2014/main" id="{89E0E33C-97AA-4B82-21C0-F67475AC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88" y="3380010"/>
            <a:ext cx="4676970" cy="3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4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115" y="309176"/>
            <a:ext cx="970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3600" dirty="0">
                <a:solidFill>
                  <a:srgbClr val="000000"/>
                </a:solidFill>
                <a:latin typeface="Gill Sans MT" panose="020B0502020104020203"/>
              </a:rPr>
              <a:t>Perubahan fungsi kognitif yang perlu diperhatikan</a:t>
            </a:r>
            <a:endParaRPr lang="en-US" sz="36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115" y="1668993"/>
            <a:ext cx="107601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1. Lupa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hal-hal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yang baru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dikerjakan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misalnya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lupa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isi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pembicaraan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yang baru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dilakukan</a:t>
            </a:r>
            <a:endParaRPr lang="en-US" sz="20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2.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Berkali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-kali lupa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meletakkan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benda-benda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tertentu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seperti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dompet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kunci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lain-lain</a:t>
            </a: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3.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Mengulangi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pertanyaan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sama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berkali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-kali</a:t>
            </a: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4. Lupa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akan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janji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hari-hari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khusus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misalnya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hari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ulang tahun</a:t>
            </a: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5.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Kesulitan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menemukan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kata-kata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suatu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percakapan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atau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kehilangan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ide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pikiran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tengah-tengah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pembicaraan</a:t>
            </a:r>
            <a:endParaRPr lang="en-US" sz="20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6.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Kesulitan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mempelajari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hal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yang baru</a:t>
            </a: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7.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Kesulitan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mengerjakan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tugas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rutin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sehari-hari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seperti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belanja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memasak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membayar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tagihan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listrik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atau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telepon</a:t>
            </a:r>
            <a:endParaRPr lang="en-US" sz="20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8.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Tersesat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lokasi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yang sebelumnya sudah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dikenal</a:t>
            </a:r>
            <a:endParaRPr lang="en-US" sz="20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9. Rasa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tidak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nyaman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atau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bingung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dengan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situasi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atau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keadaan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yang baru</a:t>
            </a:r>
          </a:p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10.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Perubahan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perilaku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misalnya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mudah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sedih,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marah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sensitif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depresi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atau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kurang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bersemangat</a:t>
            </a:r>
            <a:endParaRPr lang="en-US" sz="2000" dirty="0">
              <a:solidFill>
                <a:srgbClr val="00000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51714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1D506-E542-4ECD-A655-C5F7B12AE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5"/>
          <a:stretch/>
        </p:blipFill>
        <p:spPr>
          <a:xfrm>
            <a:off x="623888" y="737295"/>
            <a:ext cx="9768844" cy="54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7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21" y="491682"/>
            <a:ext cx="9791416" cy="495486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44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Jenis-Jenis</a:t>
            </a:r>
            <a:r>
              <a:rPr lang="en-US" sz="44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44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Penurunan</a:t>
            </a:r>
            <a:r>
              <a:rPr lang="en-US" sz="44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44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Daya</a:t>
            </a:r>
            <a:r>
              <a:rPr lang="en-US" sz="44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44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Ingat</a:t>
            </a:r>
            <a:r>
              <a:rPr lang="en-US" sz="44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4521" y="1133871"/>
            <a:ext cx="10696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Secara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garis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besar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dapat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digolongkan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menjadi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tiga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kelompok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:</a:t>
            </a:r>
          </a:p>
          <a:p>
            <a:pPr marL="342900" lvl="0" indent="-342900" defTabSz="457200">
              <a:buFontTx/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Penurunan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daya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ingat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sesuai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dengan proses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penuaan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otak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yang normal</a:t>
            </a:r>
          </a:p>
          <a:p>
            <a:pPr marL="342900" lvl="0" indent="-342900" defTabSz="457200">
              <a:buFontTx/>
              <a:buAutoNum type="arabicPeriod"/>
            </a:pPr>
            <a:r>
              <a:rPr lang="en-US" sz="3200" i="1" dirty="0">
                <a:solidFill>
                  <a:srgbClr val="000000"/>
                </a:solidFill>
                <a:latin typeface="Gill Sans MT" panose="020B0502020104020203"/>
              </a:rPr>
              <a:t>Mild Cognitive Impairment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atau gangguan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kognitif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ringan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merupakan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tanda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awal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endParaRPr lang="en-US" sz="3200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lvl="0" indent="-342900" defTabSz="457200">
              <a:buFontTx/>
              <a:buAutoNum type="arabicPeriod"/>
            </a:pP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merupakan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tingkatan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penurunan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daya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ingat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lebih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lanjut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telah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menimbulkan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hambatan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pekerjaan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maupun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aktivitas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dasar</a:t>
            </a:r>
            <a:r>
              <a:rPr lang="en-US" sz="3200" dirty="0">
                <a:solidFill>
                  <a:srgbClr val="000000"/>
                </a:solidFill>
                <a:latin typeface="Gill Sans MT" panose="020B0502020104020203"/>
              </a:rPr>
              <a:t>/</a:t>
            </a:r>
            <a:r>
              <a:rPr lang="en-US" sz="3200" dirty="0" err="1">
                <a:solidFill>
                  <a:srgbClr val="000000"/>
                </a:solidFill>
                <a:latin typeface="Gill Sans MT" panose="020B0502020104020203"/>
              </a:rPr>
              <a:t>sehari-hari</a:t>
            </a:r>
            <a:endParaRPr lang="en-US" sz="3200" dirty="0">
              <a:solidFill>
                <a:srgbClr val="00000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17229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4A228-FC14-0FAA-1B80-03EC9E7F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9" t="20450" r="40692" b="30371"/>
          <a:stretch/>
        </p:blipFill>
        <p:spPr>
          <a:xfrm>
            <a:off x="778526" y="353459"/>
            <a:ext cx="10236805" cy="58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48" y="863822"/>
            <a:ext cx="9791416" cy="495486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40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Siapakah</a:t>
            </a:r>
            <a:r>
              <a:rPr lang="en-US" sz="40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 yang </a:t>
            </a:r>
            <a:r>
              <a:rPr lang="en-US" sz="40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dapat</a:t>
            </a:r>
            <a:r>
              <a:rPr lang="en-US" sz="40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mengalami</a:t>
            </a:r>
            <a:r>
              <a:rPr lang="en-US" sz="40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Demensia</a:t>
            </a:r>
            <a:r>
              <a:rPr lang="en-US" sz="40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  <a:t>?</a:t>
            </a:r>
            <a:br>
              <a:rPr lang="en-US" sz="4000" b="0" dirty="0">
                <a:solidFill>
                  <a:srgbClr val="000000"/>
                </a:solidFill>
                <a:latin typeface="Gill Sans MT" panose="020B0502020104020203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4408" y="1575896"/>
            <a:ext cx="10870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Kemungkinan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mendapat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meningkat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sesuai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dengan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bertambahnya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usia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Meskipun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lebih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sering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ditemukan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pada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usia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65 tahun ke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atas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juga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terjadi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pada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usia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muda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adalah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penyakit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, bukan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bagian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 proses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/>
              </a:rPr>
              <a:t>penuaan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/>
              </a:rPr>
              <a:t>.</a:t>
            </a:r>
          </a:p>
        </p:txBody>
      </p:sp>
      <p:pic>
        <p:nvPicPr>
          <p:cNvPr id="5" name="Picture 2" descr="Cara Mencegah Demensia di Usia Muda. Mulailah Sekarang! - Farm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8" y="3033830"/>
            <a:ext cx="3283084" cy="155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0112" y="2739893"/>
            <a:ext cx="6096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/>
            <a:r>
              <a:rPr lang="en-US" sz="2800" dirty="0">
                <a:solidFill>
                  <a:srgbClr val="000000"/>
                </a:solidFill>
                <a:latin typeface="Gill Sans MT" panose="020B0502020104020203"/>
              </a:rPr>
              <a:t>Yang 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/>
              </a:rPr>
              <a:t>berisiko</a:t>
            </a:r>
            <a:r>
              <a:rPr lang="en-US" sz="2800" dirty="0">
                <a:solidFill>
                  <a:srgbClr val="000000"/>
                </a:solidFill>
                <a:latin typeface="Gill Sans MT" panose="020B0502020104020203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endParaRPr lang="en-US" sz="28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algn="ctr" defTabSz="457200"/>
            <a:endParaRPr lang="en-US" sz="28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Pertambahan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usia</a:t>
            </a:r>
            <a:endParaRPr lang="en-US" sz="24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Riwayat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keluarga</a:t>
            </a:r>
            <a:endParaRPr lang="en-US" sz="24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Pola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makan</a:t>
            </a:r>
          </a:p>
          <a:p>
            <a:pPr lvl="0" defTabSz="457200"/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4. Jarang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berolahraga</a:t>
            </a:r>
            <a:endParaRPr lang="en-US" sz="24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5.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Kebiasaan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merokok</a:t>
            </a:r>
            <a:endParaRPr lang="en-US" sz="24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6.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Kecanduan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alkohol</a:t>
            </a:r>
            <a:endParaRPr lang="en-US" sz="2400" dirty="0">
              <a:solidFill>
                <a:srgbClr val="000000"/>
              </a:solidFill>
              <a:latin typeface="Gill Sans MT" panose="020B0502020104020203"/>
            </a:endParaRPr>
          </a:p>
          <a:p>
            <a:pPr lvl="0" defTabSz="457200"/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7.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Penyakit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Otak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 (stroke,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</a:rPr>
              <a:t>parkinson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</a:rPr>
              <a:t>, trauma kepala)</a:t>
            </a:r>
            <a:r>
              <a:rPr lang="en-US" sz="2000" dirty="0">
                <a:solidFill>
                  <a:srgbClr val="FFFFFF">
                    <a:lumMod val="75000"/>
                    <a:lumOff val="25000"/>
                  </a:srgbClr>
                </a:solidFill>
                <a:latin typeface="Gill Sans MT" panose="020B050202010402020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76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4E7B55-B2D5-69E1-8555-643C3775238C}"/>
              </a:ext>
            </a:extLst>
          </p:cNvPr>
          <p:cNvSpPr txBox="1">
            <a:spLocks/>
          </p:cNvSpPr>
          <p:nvPr/>
        </p:nvSpPr>
        <p:spPr bwMode="black">
          <a:xfrm>
            <a:off x="2188606" y="1400627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Perawatan Demensia</a:t>
            </a:r>
            <a:endParaRPr kumimoji="0" lang="en-ID" sz="36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177" y="3141029"/>
            <a:ext cx="10919637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Belum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ada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obat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“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dewa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” yang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bisa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menormalkan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kondisi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demensia</a:t>
            </a:r>
            <a:endParaRPr lang="en-US" sz="4400" dirty="0">
              <a:solidFill>
                <a:srgbClr val="000000"/>
              </a:solidFill>
              <a:latin typeface="Gill Sans MT" panose="020B0502020104020203"/>
            </a:endParaRPr>
          </a:p>
          <a:p>
            <a:pPr marL="228600" lvl="0" indent="-228600" algn="just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Pencegahan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adalah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strategi</a:t>
            </a:r>
            <a:r>
              <a:rPr lang="en-US" sz="4400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" panose="020B0502020104020203"/>
              </a:rPr>
              <a:t>terbaik</a:t>
            </a:r>
            <a:endParaRPr lang="en-ID" sz="4400" dirty="0">
              <a:solidFill>
                <a:srgbClr val="00000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625685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FEB9C-925B-8080-4986-46580DC87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/>
          <a:stretch/>
        </p:blipFill>
        <p:spPr>
          <a:xfrm>
            <a:off x="1205802" y="119545"/>
            <a:ext cx="9636370" cy="6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E0F2492E-BB6C-F9E4-CE92-8D501BF1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5562600" cy="11430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Stimulasi otak</a:t>
            </a:r>
            <a:br>
              <a:rPr kumimoji="0" lang="en-US" alt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TERUS MENERUS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4F566C3-755E-6C1F-EAF2-FB07693E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564" y="2286001"/>
            <a:ext cx="4652171" cy="954107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Jaringan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antar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sel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sym typeface="Wingdings" panose="05000000000000000000" pitchFamily="2" charset="2"/>
              </a:rPr>
              <a:t>bertambah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sym typeface="Wingdings" panose="05000000000000000000" pitchFamily="2" charset="2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sym typeface="Wingdings" panose="05000000000000000000" pitchFamily="2" charset="2"/>
              </a:rPr>
              <a:t>jumlahnya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01C43C2-11AC-195B-30F7-83B32E6B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1"/>
            <a:ext cx="8153400" cy="107632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Sumber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daya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otak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sym typeface="Wingdings" panose="05000000000000000000" pitchFamily="2" charset="2"/>
              </a:rPr>
              <a:t> 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MENINGKAT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Kemampuan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kognitif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Terus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berkembang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844BBA18-321A-3D38-E2E2-22D561A3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733800"/>
            <a:ext cx="1752600" cy="533400"/>
          </a:xfrm>
          <a:prstGeom prst="curvedDownArrow">
            <a:avLst>
              <a:gd name="adj1" fmla="val 65714"/>
              <a:gd name="adj2" fmla="val 131429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278256D-8EEA-C746-DEB1-6DF12DD15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600200"/>
            <a:ext cx="1752600" cy="533400"/>
          </a:xfrm>
          <a:prstGeom prst="curvedDownArrow">
            <a:avLst>
              <a:gd name="adj1" fmla="val 65714"/>
              <a:gd name="adj2" fmla="val 131429"/>
              <a:gd name="adj3" fmla="val 33333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pic>
        <p:nvPicPr>
          <p:cNvPr id="8" name="Picture 7" descr="neurons">
            <a:extLst>
              <a:ext uri="{FF2B5EF4-FFF2-40B4-BE49-F238E27FC236}">
                <a16:creationId xmlns:a16="http://schemas.microsoft.com/office/drawing/2014/main" id="{92D1E55B-AFA6-5A9A-20D3-9817EA41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6061" r="7170" b="53030"/>
          <a:stretch>
            <a:fillRect/>
          </a:stretch>
        </p:blipFill>
        <p:spPr bwMode="auto">
          <a:xfrm>
            <a:off x="7848600" y="2286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7474C8-CF7F-F929-3050-272A2106E159}"/>
              </a:ext>
            </a:extLst>
          </p:cNvPr>
          <p:cNvSpPr txBox="1"/>
          <p:nvPr/>
        </p:nvSpPr>
        <p:spPr>
          <a:xfrm>
            <a:off x="3962400" y="5638801"/>
            <a:ext cx="4143698" cy="584775"/>
          </a:xfrm>
          <a:prstGeom prst="rect">
            <a:avLst/>
          </a:prstGeom>
          <a:gradFill rotWithShape="1">
            <a:gsLst>
              <a:gs pos="0">
                <a:srgbClr val="9CA383">
                  <a:tint val="97000"/>
                  <a:satMod val="100000"/>
                  <a:lumMod val="102000"/>
                </a:srgbClr>
              </a:gs>
              <a:gs pos="50000">
                <a:srgbClr val="9CA383">
                  <a:shade val="100000"/>
                  <a:satMod val="103000"/>
                  <a:lumMod val="100000"/>
                </a:srgbClr>
              </a:gs>
              <a:gs pos="100000">
                <a:srgbClr val="9CA383">
                  <a:shade val="93000"/>
                  <a:satMod val="110000"/>
                  <a:lumMod val="99000"/>
                </a:srgbClr>
              </a:gs>
            </a:gsLst>
            <a:lin ang="5400000" scaled="0"/>
          </a:gradFill>
          <a:ln w="6350" cap="flat" cmpd="sng" algn="ctr">
            <a:solidFill>
              <a:srgbClr val="9CA383"/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SUPER POWER BRAIN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505E42B-1E6A-829B-3676-1BB9757A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2286000"/>
            <a:ext cx="22193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9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Century Gothic" panose="020B0502020202020204" pitchFamily="34" charset="0"/>
              </a:rPr>
              <a:t>CURRICULUM </a:t>
            </a:r>
            <a:r>
              <a:rPr lang="id-ID" dirty="0" smtClean="0">
                <a:latin typeface="Century Gothic" panose="020B0502020202020204" pitchFamily="34" charset="0"/>
              </a:rPr>
              <a:t>VITAE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96" y="1331823"/>
            <a:ext cx="2548268" cy="318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5665" y="1171539"/>
            <a:ext cx="6170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>
                <a:latin typeface="Times New Roman" panose="02020603050405020304" pitchFamily="18" charset="0"/>
                <a:ea typeface="MS Mincho"/>
              </a:rPr>
              <a:t>IDENTITAS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fi-FI" sz="2000" b="1" dirty="0">
                <a:latin typeface="Times New Roman" panose="02020603050405020304" pitchFamily="18" charset="0"/>
                <a:ea typeface="MS Mincho"/>
              </a:rPr>
              <a:t> 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fi-FI" dirty="0">
                <a:latin typeface="Times New Roman" panose="02020603050405020304" pitchFamily="18" charset="0"/>
                <a:ea typeface="MS Mincho"/>
              </a:rPr>
              <a:t>Nama			: dr. 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Lothar Matheus Manson Vanende Silalahi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M.Sc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Sp.N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, FINA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fi-FI" dirty="0">
                <a:latin typeface="Times New Roman" panose="02020603050405020304" pitchFamily="18" charset="0"/>
                <a:ea typeface="MS Mincho"/>
              </a:rPr>
              <a:t>Jenis Kelamin		: Laki-laki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dirty="0">
                <a:latin typeface="Times New Roman" panose="02020603050405020304" pitchFamily="18" charset="0"/>
                <a:ea typeface="MS Mincho"/>
              </a:rPr>
              <a:t>Tempat, </a:t>
            </a:r>
            <a:r>
              <a:rPr lang="en-US" dirty="0" err="1">
                <a:latin typeface="Times New Roman" panose="02020603050405020304" pitchFamily="18" charset="0"/>
                <a:ea typeface="MS Mincho"/>
              </a:rPr>
              <a:t>Tanggal</a:t>
            </a:r>
            <a:r>
              <a:rPr lang="en-US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S Mincho"/>
              </a:rPr>
              <a:t>lahir</a:t>
            </a:r>
            <a:r>
              <a:rPr lang="en-US" dirty="0">
                <a:latin typeface="Times New Roman" panose="02020603050405020304" pitchFamily="18" charset="0"/>
                <a:ea typeface="MS Mincho"/>
              </a:rPr>
              <a:t>	: 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Lubuk Basung</a:t>
            </a:r>
            <a:r>
              <a:rPr lang="en-US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4 Agustus 1990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665" y="3181352"/>
            <a:ext cx="8913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latin typeface="Times New Roman" panose="02020603050405020304" pitchFamily="18" charset="0"/>
                <a:ea typeface="MS Mincho"/>
              </a:rPr>
              <a:t>PENDIDIKAN FORMAL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fi-FI" b="1" dirty="0">
                <a:latin typeface="Times New Roman" panose="02020603050405020304" pitchFamily="18" charset="0"/>
                <a:ea typeface="MS Mincho"/>
              </a:rPr>
              <a:t> 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dirty="0">
                <a:latin typeface="Times New Roman" panose="02020603050405020304" pitchFamily="18" charset="0"/>
                <a:ea typeface="MS Mincho"/>
              </a:rPr>
              <a:t>200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4 - </a:t>
            </a:r>
            <a:r>
              <a:rPr lang="en-US" dirty="0">
                <a:latin typeface="Times New Roman" panose="02020603050405020304" pitchFamily="18" charset="0"/>
                <a:ea typeface="MS Mincho"/>
              </a:rPr>
              <a:t>20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07</a:t>
            </a:r>
            <a:r>
              <a:rPr lang="en-US" dirty="0">
                <a:latin typeface="Times New Roman" panose="02020603050405020304" pitchFamily="18" charset="0"/>
                <a:ea typeface="MS Mincho"/>
              </a:rPr>
              <a:t>	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SMA Taruna Nusantara Magelang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dirty="0">
                <a:latin typeface="Times New Roman" panose="02020603050405020304" pitchFamily="18" charset="0"/>
                <a:ea typeface="MS Mincho"/>
              </a:rPr>
              <a:t>2007 - 2011	S1 </a:t>
            </a:r>
            <a:r>
              <a:rPr lang="pt-BR" dirty="0">
                <a:latin typeface="Times New Roman" panose="02020603050405020304" pitchFamily="18" charset="0"/>
                <a:ea typeface="MS Mincho"/>
              </a:rPr>
              <a:t>Fakultas Kedokteran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, Program Studi Pendidikan Dokter, Universitas 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dirty="0">
                <a:latin typeface="Times New Roman" panose="02020603050405020304" pitchFamily="18" charset="0"/>
                <a:ea typeface="MS Mincho"/>
              </a:rPr>
              <a:t>		Gadjah Mada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dirty="0">
                <a:latin typeface="Times New Roman" panose="02020603050405020304" pitchFamily="18" charset="0"/>
                <a:ea typeface="MS Mincho"/>
              </a:rPr>
              <a:t>2011 – 2013	</a:t>
            </a:r>
            <a:r>
              <a:rPr lang="pt-BR" dirty="0">
                <a:latin typeface="Times New Roman" panose="02020603050405020304" pitchFamily="18" charset="0"/>
                <a:ea typeface="MS Mincho"/>
              </a:rPr>
              <a:t>Program </a:t>
            </a:r>
            <a:r>
              <a:rPr lang="id-ID" dirty="0">
                <a:latin typeface="Times New Roman" panose="02020603050405020304" pitchFamily="18" charset="0"/>
                <a:ea typeface="MS Mincho"/>
              </a:rPr>
              <a:t>Profesi Kedokteran, Universitas Gadjah Mada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dirty="0">
                <a:latin typeface="Times New Roman" panose="02020603050405020304" pitchFamily="18" charset="0"/>
                <a:ea typeface="MS Mincho"/>
              </a:rPr>
              <a:t>2015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– 2019    </a:t>
            </a:r>
            <a:r>
              <a:rPr lang="en-ID" dirty="0" smtClean="0">
                <a:latin typeface="Times New Roman" panose="02020603050405020304" pitchFamily="18" charset="0"/>
                <a:ea typeface="MS Mincho"/>
              </a:rPr>
              <a:t>        Program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Pendidikan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Dokter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Spesialis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Neurologi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Universitas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Gadjah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Mada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dirty="0">
                <a:latin typeface="Times New Roman" panose="02020603050405020304" pitchFamily="18" charset="0"/>
                <a:ea typeface="MS Mincho"/>
              </a:rPr>
              <a:t>2019 -  2021	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Paska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Sarjana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Ilmu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Kedokteran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Klinik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Universitas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Gadjah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Mada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dirty="0">
                <a:latin typeface="Times New Roman" panose="02020603050405020304" pitchFamily="18" charset="0"/>
                <a:ea typeface="MS Mincho"/>
              </a:rPr>
              <a:t>2023		</a:t>
            </a:r>
            <a:r>
              <a:rPr lang="en-ID" i="1" dirty="0">
                <a:latin typeface="Times New Roman" panose="02020603050405020304" pitchFamily="18" charset="0"/>
                <a:ea typeface="MS Mincho"/>
              </a:rPr>
              <a:t>Fellowship 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Neuroimaging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Neurosonologi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, RSUD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Dr.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Moewardi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dirty="0">
                <a:latin typeface="Times New Roman" panose="02020603050405020304" pitchFamily="18" charset="0"/>
                <a:ea typeface="MS Mincho"/>
              </a:rPr>
              <a:t>2024 		</a:t>
            </a:r>
            <a:r>
              <a:rPr lang="en-ID" i="1" dirty="0">
                <a:latin typeface="Times New Roman" panose="02020603050405020304" pitchFamily="18" charset="0"/>
                <a:ea typeface="MS Mincho"/>
              </a:rPr>
              <a:t>Fellowship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Neurointervensi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, RSUD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Dr.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Moewardi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2471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s00559_">
            <a:extLst>
              <a:ext uri="{FF2B5EF4-FFF2-40B4-BE49-F238E27FC236}">
                <a16:creationId xmlns:a16="http://schemas.microsoft.com/office/drawing/2014/main" id="{F6A93553-3BAA-4D93-A0B2-861D3675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12" y="1097022"/>
            <a:ext cx="5714145" cy="282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0604" y="4170776"/>
            <a:ext cx="10855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Selalu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BELAJAR,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aktifkan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otak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bangkitkan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MINAT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memakai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pikiran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kita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MISALNYA: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membiasakan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membaca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buku</a:t>
            </a:r>
            <a:endParaRPr lang="en-AU" altLang="en-US" sz="3200" dirty="0">
              <a:latin typeface="Century Gothic" panose="020B0502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Membaca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Alkitab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rutin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AU" alt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MATEMATIKA, BERHITUNG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, MERANCANG, MEMASAK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dan</a:t>
            </a:r>
            <a:r>
              <a:rPr lang="en-AU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lainn</a:t>
            </a:r>
            <a:r>
              <a:rPr lang="en-US" altLang="en-US" sz="3200" dirty="0" err="1">
                <a:latin typeface="Century Gothic" panose="020B0502020202020204" pitchFamily="34" charset="0"/>
                <a:cs typeface="Arial" panose="020B0604020202020204" pitchFamily="34" charset="0"/>
              </a:rPr>
              <a:t>ya</a:t>
            </a:r>
            <a:r>
              <a:rPr lang="en-US" alt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AU" alt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95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61919F-6A51-95D8-4FFE-A0101E9B517D}"/>
              </a:ext>
            </a:extLst>
          </p:cNvPr>
          <p:cNvSpPr txBox="1">
            <a:spLocks/>
          </p:cNvSpPr>
          <p:nvPr/>
        </p:nvSpPr>
        <p:spPr bwMode="black">
          <a:xfrm>
            <a:off x="2170519" y="1136869"/>
            <a:ext cx="7772400" cy="224078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Selalu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mengulang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ulang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informasi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baru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untuk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di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simpan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dalam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altLang="en-US" sz="36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ingatan</a:t>
            </a:r>
            <a:r>
              <a:rPr kumimoji="0" lang="en-AU" altLang="en-US" sz="36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Arial" panose="020B0604020202020204" pitchFamily="34" charset="0"/>
              </a:rPr>
              <a:t>.</a:t>
            </a:r>
            <a:endParaRPr kumimoji="0" lang="en-AU" altLang="en-US" sz="36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pic>
        <p:nvPicPr>
          <p:cNvPr id="5" name="Picture 9" descr="pe02484_">
            <a:extLst>
              <a:ext uri="{FF2B5EF4-FFF2-40B4-BE49-F238E27FC236}">
                <a16:creationId xmlns:a16="http://schemas.microsoft.com/office/drawing/2014/main" id="{D61A0912-BD37-5CFF-384B-A17CA442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43" y="3665575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6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CE286EB-A99B-E270-94AC-32131C2F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944" y="601202"/>
            <a:ext cx="86993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</a:pPr>
            <a:r>
              <a:rPr lang="en-AU" altLang="en-US" sz="3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Membuat</a:t>
            </a:r>
            <a:r>
              <a:rPr lang="en-AU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600" dirty="0" err="1">
                <a:latin typeface="Century Gothic" panose="020B0502020202020204" pitchFamily="34" charset="0"/>
                <a:cs typeface="Arial" panose="020B0604020202020204" pitchFamily="34" charset="0"/>
              </a:rPr>
              <a:t>catatan</a:t>
            </a:r>
            <a:r>
              <a:rPr lang="en-AU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600" dirty="0" err="1">
                <a:latin typeface="Century Gothic" panose="020B0502020202020204" pitchFamily="34" charset="0"/>
                <a:cs typeface="Arial" panose="020B0604020202020204" pitchFamily="34" charset="0"/>
              </a:rPr>
              <a:t>merupakan</a:t>
            </a:r>
            <a:r>
              <a:rPr lang="en-AU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600" dirty="0" err="1">
                <a:latin typeface="Century Gothic" panose="020B0502020202020204" pitchFamily="34" charset="0"/>
                <a:cs typeface="Arial" panose="020B0604020202020204" pitchFamily="34" charset="0"/>
              </a:rPr>
              <a:t>aktifitas</a:t>
            </a:r>
            <a:r>
              <a:rPr lang="en-US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yang </a:t>
            </a:r>
            <a:r>
              <a:rPr lang="en-AU" altLang="en-US" sz="3600" dirty="0" err="1">
                <a:latin typeface="Century Gothic" panose="020B0502020202020204" pitchFamily="34" charset="0"/>
                <a:cs typeface="Arial" panose="020B0604020202020204" pitchFamily="34" charset="0"/>
              </a:rPr>
              <a:t>baik</a:t>
            </a:r>
            <a:r>
              <a:rPr lang="en-AU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 dan sangat </a:t>
            </a:r>
            <a:r>
              <a:rPr lang="en-AU" altLang="en-US" sz="3600" dirty="0" err="1">
                <a:latin typeface="Century Gothic" panose="020B0502020202020204" pitchFamily="34" charset="0"/>
                <a:cs typeface="Arial" panose="020B0604020202020204" pitchFamily="34" charset="0"/>
              </a:rPr>
              <a:t>berharga</a:t>
            </a:r>
            <a:r>
              <a:rPr lang="en-AU" altLang="en-US" sz="36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AU" altLang="en-US" sz="3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bd06639_">
            <a:extLst>
              <a:ext uri="{FF2B5EF4-FFF2-40B4-BE49-F238E27FC236}">
                <a16:creationId xmlns:a16="http://schemas.microsoft.com/office/drawing/2014/main" id="{F75BD073-F73B-E7A1-3427-F4E3657F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759" y="3014331"/>
            <a:ext cx="4419600" cy="3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:\ELDERLY\senior-activities.jpg">
            <a:extLst>
              <a:ext uri="{FF2B5EF4-FFF2-40B4-BE49-F238E27FC236}">
                <a16:creationId xmlns:a16="http://schemas.microsoft.com/office/drawing/2014/main" id="{CFFA1021-C0E1-2C65-B6C0-F09BBE0A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" y="1003559"/>
            <a:ext cx="5362247" cy="506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mcfallproject">
            <a:extLst>
              <a:ext uri="{FF2B5EF4-FFF2-40B4-BE49-F238E27FC236}">
                <a16:creationId xmlns:a16="http://schemas.microsoft.com/office/drawing/2014/main" id="{7E31292C-0A6D-6E8E-2581-9C7E0A88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58" y="1043751"/>
            <a:ext cx="6182311" cy="50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6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ementia walking">
            <a:extLst>
              <a:ext uri="{FF2B5EF4-FFF2-40B4-BE49-F238E27FC236}">
                <a16:creationId xmlns:a16="http://schemas.microsoft.com/office/drawing/2014/main" id="{77C63EDA-10E2-7DCC-8D05-7934EA27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62" y="258236"/>
            <a:ext cx="9283308" cy="600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60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FADE6-C6B0-375E-1B3E-64A05987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83" y="1775679"/>
            <a:ext cx="6576978" cy="482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A19A86-F73B-1CC7-EF89-3D44E370AB2B}"/>
              </a:ext>
            </a:extLst>
          </p:cNvPr>
          <p:cNvSpPr/>
          <p:nvPr/>
        </p:nvSpPr>
        <p:spPr>
          <a:xfrm>
            <a:off x="132135" y="1010200"/>
            <a:ext cx="449090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CHECK-UP RUTIN</a:t>
            </a:r>
          </a:p>
          <a:p>
            <a:pPr algn="ctr">
              <a:defRPr/>
            </a:pPr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 TH/X</a:t>
            </a:r>
          </a:p>
        </p:txBody>
      </p:sp>
    </p:spTree>
    <p:extLst>
      <p:ext uri="{BB962C8B-B14F-4D97-AF65-F5344CB8AC3E}">
        <p14:creationId xmlns:p14="http://schemas.microsoft.com/office/powerpoint/2010/main" val="222075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4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153" y="465922"/>
            <a:ext cx="8293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S Mincho"/>
              </a:rPr>
              <a:t>PENGALAMAN </a:t>
            </a:r>
            <a:r>
              <a:rPr lang="id-ID" b="1" dirty="0">
                <a:latin typeface="Times New Roman" panose="02020603050405020304" pitchFamily="18" charset="0"/>
                <a:ea typeface="MS Mincho"/>
              </a:rPr>
              <a:t>KERJA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b="1" dirty="0">
                <a:latin typeface="Times New Roman" panose="02020603050405020304" pitchFamily="18" charset="0"/>
                <a:ea typeface="MS Mincho"/>
              </a:rPr>
              <a:t> 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dirty="0">
                <a:latin typeface="Times New Roman" panose="02020603050405020304" pitchFamily="18" charset="0"/>
                <a:ea typeface="MS Mincho"/>
              </a:rPr>
              <a:t>2013-2014	 Dokter Internship RS DKT Dr. Soetarto Yogyakarta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dirty="0">
                <a:latin typeface="Times New Roman" panose="02020603050405020304" pitchFamily="18" charset="0"/>
                <a:ea typeface="MS Mincho"/>
              </a:rPr>
              <a:t>2014		 Dokter Internship Puskesmas Mergangsan Yogyakarta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id-ID" dirty="0">
                <a:latin typeface="Times New Roman" panose="02020603050405020304" pitchFamily="18" charset="0"/>
                <a:ea typeface="MS Mincho"/>
              </a:rPr>
              <a:t>2014-2015	 Dokter Umum RSU Bethesda Lempuyangwangi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dirty="0">
                <a:latin typeface="Times New Roman" panose="02020603050405020304" pitchFamily="18" charset="0"/>
                <a:ea typeface="MS Mincho"/>
              </a:rPr>
              <a:t>2015-Sekarang </a:t>
            </a:r>
            <a:r>
              <a:rPr lang="en-ID" dirty="0" smtClean="0">
                <a:latin typeface="Times New Roman" panose="02020603050405020304" pitchFamily="18" charset="0"/>
                <a:ea typeface="MS Mincho"/>
              </a:rPr>
              <a:t>        </a:t>
            </a:r>
            <a:r>
              <a:rPr lang="en-ID" dirty="0" err="1" smtClean="0">
                <a:latin typeface="Times New Roman" panose="02020603050405020304" pitchFamily="18" charset="0"/>
                <a:ea typeface="MS Mincho"/>
              </a:rPr>
              <a:t>Dosen</a:t>
            </a:r>
            <a:r>
              <a:rPr lang="en-ID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Fakultas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Kedokteran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Universitas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Kristen Duta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Wacana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dirty="0">
                <a:latin typeface="Times New Roman" panose="02020603050405020304" pitchFamily="18" charset="0"/>
                <a:ea typeface="MS Mincho"/>
              </a:rPr>
              <a:t>2019-Sekarang </a:t>
            </a:r>
            <a:r>
              <a:rPr lang="en-ID" dirty="0" smtClean="0">
                <a:latin typeface="Times New Roman" panose="02020603050405020304" pitchFamily="18" charset="0"/>
                <a:ea typeface="MS Mincho"/>
              </a:rPr>
              <a:t>        </a:t>
            </a:r>
            <a:r>
              <a:rPr lang="en-ID" dirty="0" err="1" smtClean="0">
                <a:latin typeface="Times New Roman" panose="02020603050405020304" pitchFamily="18" charset="0"/>
                <a:ea typeface="MS Mincho"/>
              </a:rPr>
              <a:t>Spesialis</a:t>
            </a:r>
            <a:r>
              <a:rPr lang="en-ID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Neurologi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RS Siloam Yogyakarta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dirty="0">
                <a:latin typeface="Times New Roman" panose="02020603050405020304" pitchFamily="18" charset="0"/>
                <a:ea typeface="MS Mincho"/>
              </a:rPr>
              <a:t>2025-Sekarang </a:t>
            </a:r>
            <a:r>
              <a:rPr lang="en-ID" dirty="0" smtClean="0">
                <a:latin typeface="Times New Roman" panose="02020603050405020304" pitchFamily="18" charset="0"/>
                <a:ea typeface="MS Mincho"/>
              </a:rPr>
              <a:t>        </a:t>
            </a:r>
            <a:r>
              <a:rPr lang="en-ID" dirty="0" err="1" smtClean="0">
                <a:latin typeface="Times New Roman" panose="02020603050405020304" pitchFamily="18" charset="0"/>
                <a:ea typeface="MS Mincho"/>
              </a:rPr>
              <a:t>Spesialis</a:t>
            </a:r>
            <a:r>
              <a:rPr lang="en-ID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Neurologi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RSUD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Wonosari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Gunung</a:t>
            </a:r>
            <a:r>
              <a:rPr lang="en-ID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MS Mincho"/>
              </a:rPr>
              <a:t>Kidul</a:t>
            </a:r>
            <a:endParaRPr lang="en-US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153" y="2869129"/>
            <a:ext cx="1117825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50" b="1" dirty="0">
                <a:latin typeface="Times New Roman" panose="02020603050405020304" pitchFamily="18" charset="0"/>
                <a:ea typeface="MS Mincho"/>
              </a:rPr>
              <a:t>PUBLIKASI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sz="1450" dirty="0">
                <a:latin typeface="Times New Roman" panose="02020603050405020304" pitchFamily="18" charset="0"/>
                <a:ea typeface="MS Mincho"/>
              </a:rPr>
              <a:t>2017,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Berkala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Ilmiah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Kedokteran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Duta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Wacana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Vipiridae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Snake Bite: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Kasus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Serial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sz="1450" dirty="0">
                <a:latin typeface="Times New Roman" panose="02020603050405020304" pitchFamily="18" charset="0"/>
                <a:ea typeface="MS Mincho"/>
              </a:rPr>
              <a:t>2018,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Berkala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Ilmiah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Kedokteran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Duta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Wacana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Tumor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Otak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Metastasis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dari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Kanker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Payudara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sz="1450" dirty="0">
                <a:latin typeface="Times New Roman" panose="02020603050405020304" pitchFamily="18" charset="0"/>
                <a:ea typeface="MS Mincho"/>
              </a:rPr>
              <a:t>2019, European Stroke Journal, 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Dehydration Is  Associated with More Severe Ischaemic Stroke On Hospital Admission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sz="1450" dirty="0">
                <a:latin typeface="Times New Roman" panose="02020603050405020304" pitchFamily="18" charset="0"/>
                <a:ea typeface="MS Mincho"/>
              </a:rPr>
              <a:t>2020, International Journal Of Medical Reviews and Case Report, 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Rare Case of Simultaneous Diabetic and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Trocheal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Nerve Neuropathy: Case Report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sz="1450" dirty="0">
                <a:latin typeface="Times New Roman" panose="02020603050405020304" pitchFamily="18" charset="0"/>
                <a:ea typeface="MS Mincho"/>
              </a:rPr>
              <a:t>2020, Callosum Neurology,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Peran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Pemeriksaan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Elektrofisiologi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dalam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Diagnosis </a:t>
            </a:r>
            <a:r>
              <a:rPr lang="en-ID" sz="1450" i="1" dirty="0" err="1">
                <a:latin typeface="Times New Roman" panose="02020603050405020304" pitchFamily="18" charset="0"/>
                <a:ea typeface="MS Mincho"/>
              </a:rPr>
              <a:t>Sindrom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 Miller-Fisher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sz="1450" dirty="0">
                <a:latin typeface="Times New Roman" panose="02020603050405020304" pitchFamily="18" charset="0"/>
                <a:ea typeface="MS Mincho"/>
              </a:rPr>
              <a:t>2020,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Berkala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Ilmiah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Kedokteran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Duta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Wacana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ID" sz="1450" i="1" dirty="0">
                <a:latin typeface="Times New Roman" panose="02020603050405020304" pitchFamily="18" charset="0"/>
                <a:ea typeface="MS Mincho"/>
              </a:rPr>
              <a:t>Diffuse-Weighted Magnetic Resonance Imaging (DW MRI) For Cryptogenic Stroke Diagnosis in Young Adult Female: A Case Report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	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ID" sz="1450" dirty="0">
                <a:latin typeface="Times New Roman" panose="02020603050405020304" pitchFamily="18" charset="0"/>
                <a:ea typeface="MS Mincho"/>
              </a:rPr>
              <a:t>2022, Journal Of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Widya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ID" sz="1450" dirty="0" err="1">
                <a:latin typeface="Times New Roman" panose="02020603050405020304" pitchFamily="18" charset="0"/>
                <a:ea typeface="MS Mincho"/>
              </a:rPr>
              <a:t>Medika</a:t>
            </a:r>
            <a:r>
              <a:rPr lang="en-ID" sz="1450" dirty="0">
                <a:latin typeface="Times New Roman" panose="02020603050405020304" pitchFamily="18" charset="0"/>
                <a:ea typeface="MS Mincho"/>
              </a:rPr>
              <a:t> Junior, </a:t>
            </a:r>
            <a:r>
              <a:rPr lang="en-US" sz="1450" i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Hemorrhagic Stroke Profile On </a:t>
            </a:r>
            <a:r>
              <a:rPr lang="en-US" sz="1450" i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Salatiga</a:t>
            </a:r>
            <a:r>
              <a:rPr lang="en-US" sz="1450" i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2"/>
              </a:rPr>
              <a:t> Regional Public Hospital Patients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.</a:t>
            </a:r>
          </a:p>
          <a:p>
            <a:r>
              <a:rPr lang="en-US" sz="1450" dirty="0">
                <a:latin typeface="Times New Roman" panose="02020603050405020304" pitchFamily="18" charset="0"/>
                <a:ea typeface="MS Mincho"/>
              </a:rPr>
              <a:t>2024,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Cermin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Dunia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Kedokteran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Efektifitas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Citicoline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Sebagai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Terapi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Gangguan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Kognitif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Pada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Stroke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Iskemik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Akut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1450" dirty="0">
                <a:latin typeface="Times New Roman" panose="02020603050405020304" pitchFamily="18" charset="0"/>
                <a:ea typeface="MS Mincho"/>
              </a:rPr>
              <a:t>2024,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Jurnal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Kedokteran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Syiah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Kuala, 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Anticoagulation in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haemorrhagic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cerebral venous thrombosis with post-partum cardiomyopathy: Case Report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1450" dirty="0">
                <a:latin typeface="Times New Roman" panose="02020603050405020304" pitchFamily="18" charset="0"/>
                <a:ea typeface="MS Mincho"/>
              </a:rPr>
              <a:t>2024, Journal of Pain, Headache and Vertigo, 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Clinical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Manifestaitons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of Ischemic Stroke in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Vertebrobasilary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Artery </a:t>
            </a:r>
            <a:r>
              <a:rPr lang="en-US" sz="1450" i="1" dirty="0" err="1">
                <a:latin typeface="Times New Roman" panose="02020603050405020304" pitchFamily="18" charset="0"/>
                <a:ea typeface="MS Mincho"/>
              </a:rPr>
              <a:t>Insuficiency</a:t>
            </a:r>
            <a:r>
              <a:rPr lang="en-US" sz="1450" i="1" dirty="0">
                <a:latin typeface="Times New Roman" panose="02020603050405020304" pitchFamily="18" charset="0"/>
                <a:ea typeface="MS Mincho"/>
              </a:rPr>
              <a:t> using Non-Contras CT Scan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1450" dirty="0">
                <a:latin typeface="Times New Roman" panose="02020603050405020304" pitchFamily="18" charset="0"/>
                <a:ea typeface="MS Mincho"/>
              </a:rPr>
              <a:t>2025,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Jurnal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Atma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Inovasia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Jogja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Sapa</a:t>
            </a:r>
            <a:r>
              <a:rPr lang="en-US" sz="145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450" dirty="0" err="1">
                <a:latin typeface="Times New Roman" panose="02020603050405020304" pitchFamily="18" charset="0"/>
                <a:ea typeface="MS Mincho"/>
              </a:rPr>
              <a:t>Lansia</a:t>
            </a:r>
            <a:endParaRPr lang="en-US" sz="1450" dirty="0"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3882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275" y="1637437"/>
            <a:ext cx="10859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>
                <a:latin typeface="Century Gothic" panose="020B0502020202020204" pitchFamily="34" charset="0"/>
              </a:rPr>
              <a:t>Pak </a:t>
            </a:r>
            <a:r>
              <a:rPr lang="en-US" altLang="en-US" sz="3600" dirty="0" err="1">
                <a:latin typeface="Century Gothic" panose="020B0502020202020204" pitchFamily="34" charset="0"/>
              </a:rPr>
              <a:t>Raden</a:t>
            </a:r>
            <a:r>
              <a:rPr lang="en-US" altLang="en-US" sz="3600" dirty="0">
                <a:latin typeface="Century Gothic" panose="020B0502020202020204" pitchFamily="34" charset="0"/>
              </a:rPr>
              <a:t>, 65 tahun, </a:t>
            </a:r>
            <a:r>
              <a:rPr lang="en-US" altLang="en-US" sz="3600" dirty="0" err="1">
                <a:latin typeface="Century Gothic" panose="020B0502020202020204" pitchFamily="34" charset="0"/>
              </a:rPr>
              <a:t>pensiunan</a:t>
            </a:r>
            <a:r>
              <a:rPr lang="en-US" altLang="en-US" sz="3600" dirty="0">
                <a:latin typeface="Century Gothic" panose="020B0502020202020204" pitchFamily="34" charset="0"/>
              </a:rPr>
              <a:t> PNS, </a:t>
            </a:r>
            <a:r>
              <a:rPr lang="en-US" altLang="en-US" sz="3600" dirty="0" err="1">
                <a:latin typeface="Century Gothic" panose="020B0502020202020204" pitchFamily="34" charset="0"/>
              </a:rPr>
              <a:t>aktif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berorganisasi</a:t>
            </a:r>
            <a:r>
              <a:rPr lang="en-US" altLang="en-US" sz="3600" dirty="0">
                <a:latin typeface="Century Gothic" panose="020B0502020202020204" pitchFamily="34" charset="0"/>
              </a:rPr>
              <a:t>, </a:t>
            </a:r>
            <a:r>
              <a:rPr lang="en-US" altLang="en-US" sz="3600" dirty="0" err="1">
                <a:latin typeface="Century Gothic" panose="020B0502020202020204" pitchFamily="34" charset="0"/>
              </a:rPr>
              <a:t>mengeluh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terkadang</a:t>
            </a:r>
            <a:r>
              <a:rPr lang="en-US" altLang="en-US" sz="3600" dirty="0">
                <a:latin typeface="Century Gothic" panose="020B0502020202020204" pitchFamily="34" charset="0"/>
              </a:rPr>
              <a:t> lupa </a:t>
            </a:r>
            <a:r>
              <a:rPr lang="en-US" altLang="en-US" sz="3600" dirty="0" err="1">
                <a:latin typeface="Century Gothic" panose="020B0502020202020204" pitchFamily="34" charset="0"/>
              </a:rPr>
              <a:t>meletakkan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barang</a:t>
            </a:r>
            <a:r>
              <a:rPr lang="en-US" altLang="en-US" sz="3600" dirty="0">
                <a:latin typeface="Century Gothic" panose="020B0502020202020204" pitchFamily="34" charset="0"/>
              </a:rPr>
              <a:t>, lupa </a:t>
            </a:r>
            <a:r>
              <a:rPr lang="en-US" altLang="en-US" sz="3600" dirty="0" err="1">
                <a:latin typeface="Century Gothic" panose="020B0502020202020204" pitchFamily="34" charset="0"/>
              </a:rPr>
              <a:t>nama</a:t>
            </a:r>
            <a:r>
              <a:rPr lang="en-US" altLang="en-US" sz="3600" dirty="0">
                <a:latin typeface="Century Gothic" panose="020B0502020202020204" pitchFamily="34" charset="0"/>
              </a:rPr>
              <a:t> orang </a:t>
            </a:r>
            <a:r>
              <a:rPr lang="en-US" altLang="en-US" sz="3600" dirty="0" err="1">
                <a:latin typeface="Century Gothic" panose="020B0502020202020204" pitchFamily="34" charset="0"/>
              </a:rPr>
              <a:t>terutama</a:t>
            </a:r>
            <a:r>
              <a:rPr lang="en-US" altLang="en-US" sz="3600" dirty="0">
                <a:latin typeface="Century Gothic" panose="020B0502020202020204" pitchFamily="34" charset="0"/>
              </a:rPr>
              <a:t> teman baru. </a:t>
            </a:r>
            <a:r>
              <a:rPr lang="en-US" altLang="en-US" sz="3600" dirty="0" err="1">
                <a:latin typeface="Century Gothic" panose="020B0502020202020204" pitchFamily="34" charset="0"/>
              </a:rPr>
              <a:t>Untuk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mengingat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hal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hal</a:t>
            </a:r>
            <a:r>
              <a:rPr lang="en-US" altLang="en-US" sz="3600" dirty="0">
                <a:latin typeface="Century Gothic" panose="020B0502020202020204" pitchFamily="34" charset="0"/>
              </a:rPr>
              <a:t> yang baru </a:t>
            </a:r>
            <a:r>
              <a:rPr lang="en-US" altLang="en-US" sz="3600" dirty="0" err="1">
                <a:latin typeface="Century Gothic" panose="020B0502020202020204" pitchFamily="34" charset="0"/>
              </a:rPr>
              <a:t>sering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memerlukan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waktu</a:t>
            </a:r>
            <a:r>
              <a:rPr lang="en-US" altLang="en-US" sz="3600" dirty="0">
                <a:latin typeface="Century Gothic" panose="020B0502020202020204" pitchFamily="34" charset="0"/>
              </a:rPr>
              <a:t>, </a:t>
            </a:r>
            <a:r>
              <a:rPr lang="en-US" altLang="en-US" sz="3600" dirty="0" err="1">
                <a:latin typeface="Century Gothic" panose="020B0502020202020204" pitchFamily="34" charset="0"/>
              </a:rPr>
              <a:t>berpikir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lambat</a:t>
            </a:r>
            <a:r>
              <a:rPr lang="en-US" altLang="en-US" sz="36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n-US" altLang="en-US" sz="3600" dirty="0" err="1">
                <a:latin typeface="Century Gothic" panose="020B0502020202020204" pitchFamily="34" charset="0"/>
              </a:rPr>
              <a:t>Tidak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punya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riwayat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darah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tinggi</a:t>
            </a:r>
            <a:r>
              <a:rPr lang="en-US" altLang="en-US" sz="3600" dirty="0">
                <a:latin typeface="Century Gothic" panose="020B0502020202020204" pitchFamily="34" charset="0"/>
              </a:rPr>
              <a:t>, </a:t>
            </a:r>
            <a:r>
              <a:rPr lang="en-US" altLang="en-US" sz="3600" dirty="0" err="1">
                <a:latin typeface="Century Gothic" panose="020B0502020202020204" pitchFamily="34" charset="0"/>
              </a:rPr>
              <a:t>kolesterol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tinggi</a:t>
            </a:r>
            <a:r>
              <a:rPr lang="en-US" altLang="en-US" sz="3600" dirty="0">
                <a:latin typeface="Century Gothic" panose="020B0502020202020204" pitchFamily="34" charset="0"/>
              </a:rPr>
              <a:t>, </a:t>
            </a:r>
            <a:r>
              <a:rPr lang="en-US" altLang="en-US" sz="3600" dirty="0" err="1">
                <a:latin typeface="Century Gothic" panose="020B0502020202020204" pitchFamily="34" charset="0"/>
              </a:rPr>
              <a:t>penyakit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jantung</a:t>
            </a: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  <a:r>
              <a:rPr lang="en-US" altLang="en-US" sz="3600" dirty="0" err="1">
                <a:latin typeface="Century Gothic" panose="020B0502020202020204" pitchFamily="34" charset="0"/>
              </a:rPr>
              <a:t>maupun</a:t>
            </a:r>
            <a:r>
              <a:rPr lang="en-US" altLang="en-US" sz="3600" dirty="0">
                <a:latin typeface="Century Gothic" panose="020B0502020202020204" pitchFamily="34" charset="0"/>
              </a:rPr>
              <a:t> diabetes.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5ECBF7-E2E2-6062-C37E-331A62EDBFB3}"/>
              </a:ext>
            </a:extLst>
          </p:cNvPr>
          <p:cNvSpPr txBox="1">
            <a:spLocks/>
          </p:cNvSpPr>
          <p:nvPr/>
        </p:nvSpPr>
        <p:spPr>
          <a:xfrm>
            <a:off x="4361552" y="417254"/>
            <a:ext cx="3453378" cy="1039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algn="ctr"/>
            <a:r>
              <a:rPr lang="en-US" altLang="en-US" sz="4000" b="0" dirty="0" smtClean="0">
                <a:latin typeface="Century Gothic" panose="020B0502020202020204" pitchFamily="34" charset="0"/>
              </a:rPr>
              <a:t>KASUS</a:t>
            </a:r>
            <a:endParaRPr lang="en-US" altLang="en-US" sz="40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769" y="3871433"/>
            <a:ext cx="10086933" cy="1663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Apakah </a:t>
            </a:r>
            <a:r>
              <a:rPr lang="en-US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lupanya</a:t>
            </a:r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A. Normal</a:t>
            </a:r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B. </a:t>
            </a:r>
            <a:r>
              <a:rPr lang="en-US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Tidak</a:t>
            </a:r>
            <a:r>
              <a:rPr lang="en-US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Normal</a:t>
            </a:r>
            <a:b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n-US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6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DEMENSIA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3888" y="1137430"/>
            <a:ext cx="113271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Dengan </a:t>
            </a:r>
            <a:r>
              <a:rPr lang="en-US" sz="2800" dirty="0" err="1">
                <a:latin typeface="Century Gothic" panose="020B0502020202020204" pitchFamily="34" charset="0"/>
              </a:rPr>
              <a:t>bertambahnya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usia</a:t>
            </a:r>
            <a:r>
              <a:rPr lang="en-US" sz="2800" dirty="0">
                <a:latin typeface="Century Gothic" panose="020B0502020202020204" pitchFamily="34" charset="0"/>
              </a:rPr>
              <a:t>, mungkin mulai </a:t>
            </a:r>
            <a:r>
              <a:rPr lang="en-US" sz="2800" dirty="0" err="1">
                <a:latin typeface="Century Gothic" panose="020B0502020202020204" pitchFamily="34" charset="0"/>
              </a:rPr>
              <a:t>dirasakan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perubahan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dalam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kemampuan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berpikir</a:t>
            </a:r>
            <a:r>
              <a:rPr lang="en-US" sz="2800" dirty="0">
                <a:latin typeface="Century Gothic" panose="020B0502020202020204" pitchFamily="34" charset="0"/>
              </a:rPr>
              <a:t> atau </a:t>
            </a:r>
            <a:r>
              <a:rPr lang="en-US" sz="2800" dirty="0" err="1">
                <a:latin typeface="Century Gothic" panose="020B0502020202020204" pitchFamily="34" charset="0"/>
              </a:rPr>
              <a:t>penurunan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daya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ingat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Bagi </a:t>
            </a:r>
            <a:r>
              <a:rPr lang="en-US" sz="2800" dirty="0" err="1">
                <a:latin typeface="Century Gothic" panose="020B0502020202020204" pitchFamily="34" charset="0"/>
              </a:rPr>
              <a:t>sebagian</a:t>
            </a:r>
            <a:r>
              <a:rPr lang="en-US" sz="2800" dirty="0">
                <a:latin typeface="Century Gothic" panose="020B0502020202020204" pitchFamily="34" charset="0"/>
              </a:rPr>
              <a:t> besar orang, mungkin </a:t>
            </a:r>
            <a:r>
              <a:rPr lang="en-US" sz="2800" dirty="0" err="1">
                <a:latin typeface="Century Gothic" panose="020B0502020202020204" pitchFamily="34" charset="0"/>
              </a:rPr>
              <a:t>tidak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terlalu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mengganggu</a:t>
            </a:r>
            <a:r>
              <a:rPr lang="en-US" sz="2800" dirty="0">
                <a:latin typeface="Century Gothic" panose="020B0502020202020204" pitchFamily="34" charset="0"/>
              </a:rPr>
              <a:t>. </a:t>
            </a:r>
            <a:r>
              <a:rPr lang="en-US" sz="2800" dirty="0" err="1">
                <a:latin typeface="Century Gothic" panose="020B0502020202020204" pitchFamily="34" charset="0"/>
              </a:rPr>
              <a:t>Jika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perubahan</a:t>
            </a:r>
            <a:r>
              <a:rPr lang="en-US" sz="2800" dirty="0">
                <a:latin typeface="Century Gothic" panose="020B0502020202020204" pitchFamily="34" charset="0"/>
              </a:rPr>
              <a:t> ini mulai </a:t>
            </a:r>
            <a:r>
              <a:rPr lang="en-US" sz="2800" dirty="0" err="1">
                <a:latin typeface="Century Gothic" panose="020B0502020202020204" pitchFamily="34" charset="0"/>
              </a:rPr>
              <a:t>mempengaruhi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pekerjaan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dan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aktivitas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sehari</a:t>
            </a:r>
            <a:r>
              <a:rPr lang="en-US" sz="2800" dirty="0">
                <a:latin typeface="Century Gothic" panose="020B0502020202020204" pitchFamily="34" charset="0"/>
              </a:rPr>
              <a:t> - </a:t>
            </a:r>
            <a:r>
              <a:rPr lang="en-US" sz="2800" dirty="0" err="1">
                <a:latin typeface="Century Gothic" panose="020B0502020202020204" pitchFamily="34" charset="0"/>
              </a:rPr>
              <a:t>hari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saatnya</a:t>
            </a:r>
            <a:r>
              <a:rPr lang="en-US" sz="2800" dirty="0">
                <a:latin typeface="Century Gothic" panose="020B0502020202020204" pitchFamily="34" charset="0"/>
              </a:rPr>
              <a:t> lebih </a:t>
            </a:r>
            <a:r>
              <a:rPr lang="en-US" sz="2800" dirty="0" err="1">
                <a:latin typeface="Century Gothic" panose="020B0502020202020204" pitchFamily="34" charset="0"/>
              </a:rPr>
              <a:t>waspada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687" y="4245973"/>
            <a:ext cx="4563215" cy="24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89564-04">
            <a:extLst>
              <a:ext uri="{FF2B5EF4-FFF2-40B4-BE49-F238E27FC236}">
                <a16:creationId xmlns:a16="http://schemas.microsoft.com/office/drawing/2014/main" id="{A3E921C4-14D7-419B-7ABF-30806127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6" y="213222"/>
            <a:ext cx="10324647" cy="607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217C1C-2A9C-2515-9170-4902F247B17E}"/>
              </a:ext>
            </a:extLst>
          </p:cNvPr>
          <p:cNvSpPr txBox="1">
            <a:spLocks noChangeArrowheads="1"/>
          </p:cNvSpPr>
          <p:nvPr/>
        </p:nvSpPr>
        <p:spPr>
          <a:xfrm>
            <a:off x="623888" y="353459"/>
            <a:ext cx="9021924" cy="1219200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algn="ctr">
              <a:defRPr/>
            </a:pPr>
            <a:r>
              <a:rPr lang="en-AU" sz="4000" dirty="0" err="1">
                <a:latin typeface="Casmira" pitchFamily="2" charset="0"/>
                <a:ea typeface="+mj-ea"/>
                <a:cs typeface="Arial" charset="0"/>
              </a:rPr>
              <a:t>Kemampuan</a:t>
            </a:r>
            <a:r>
              <a:rPr lang="en-AU" sz="4000" dirty="0">
                <a:latin typeface="Casmira" pitchFamily="2" charset="0"/>
                <a:ea typeface="+mj-ea"/>
                <a:cs typeface="Arial" charset="0"/>
              </a:rPr>
              <a:t> </a:t>
            </a:r>
            <a:r>
              <a:rPr lang="en-AU" sz="4000" dirty="0" err="1">
                <a:latin typeface="Casmira" pitchFamily="2" charset="0"/>
                <a:ea typeface="+mj-ea"/>
                <a:cs typeface="Arial" charset="0"/>
              </a:rPr>
              <a:t>daya</a:t>
            </a:r>
            <a:r>
              <a:rPr lang="en-AU" sz="4000" dirty="0">
                <a:latin typeface="Casmira" pitchFamily="2" charset="0"/>
                <a:ea typeface="+mj-ea"/>
                <a:cs typeface="Arial" charset="0"/>
              </a:rPr>
              <a:t> </a:t>
            </a:r>
            <a:r>
              <a:rPr lang="en-AU" sz="4000" dirty="0" err="1">
                <a:latin typeface="Casmira" pitchFamily="2" charset="0"/>
                <a:ea typeface="+mj-ea"/>
                <a:cs typeface="Arial" charset="0"/>
              </a:rPr>
              <a:t>ingat</a:t>
            </a:r>
            <a:r>
              <a:rPr lang="en-AU" sz="4000" dirty="0">
                <a:latin typeface="Casmira" pitchFamily="2" charset="0"/>
                <a:ea typeface="+mj-ea"/>
                <a:cs typeface="Arial" charset="0"/>
              </a:rPr>
              <a:t> yang </a:t>
            </a:r>
            <a:r>
              <a:rPr lang="en-AU" sz="4000" dirty="0" err="1">
                <a:latin typeface="Casmira" pitchFamily="2" charset="0"/>
                <a:ea typeface="+mj-ea"/>
                <a:cs typeface="Arial" charset="0"/>
              </a:rPr>
              <a:t>menurun</a:t>
            </a:r>
            <a:r>
              <a:rPr lang="en-AU" sz="4000" dirty="0">
                <a:latin typeface="Casmira" pitchFamily="2" charset="0"/>
                <a:ea typeface="+mj-ea"/>
                <a:cs typeface="Arial" charset="0"/>
              </a:rPr>
              <a:t> </a:t>
            </a:r>
            <a:r>
              <a:rPr lang="en-AU" sz="4000" dirty="0" err="1">
                <a:latin typeface="Casmira" pitchFamily="2" charset="0"/>
                <a:ea typeface="+mj-ea"/>
                <a:cs typeface="Arial" charset="0"/>
              </a:rPr>
              <a:t>secara</a:t>
            </a:r>
            <a:r>
              <a:rPr lang="en-AU" sz="4000" dirty="0">
                <a:latin typeface="Casmira" pitchFamily="2" charset="0"/>
                <a:ea typeface="+mj-ea"/>
                <a:cs typeface="Arial" charset="0"/>
              </a:rPr>
              <a:t> normal </a:t>
            </a:r>
            <a:r>
              <a:rPr lang="en-AU" sz="4000" dirty="0" err="1">
                <a:latin typeface="Casmira" pitchFamily="2" charset="0"/>
                <a:ea typeface="+mj-ea"/>
                <a:cs typeface="Arial" charset="0"/>
              </a:rPr>
              <a:t>disebabkan</a:t>
            </a:r>
            <a:r>
              <a:rPr lang="en-AU" sz="4000" dirty="0">
                <a:latin typeface="Casmira" pitchFamily="2" charset="0"/>
                <a:ea typeface="+mj-ea"/>
                <a:cs typeface="Arial" charset="0"/>
              </a:rPr>
              <a:t> </a:t>
            </a:r>
            <a:r>
              <a:rPr lang="en-AU" sz="4000" dirty="0" err="1">
                <a:latin typeface="Casmira" pitchFamily="2" charset="0"/>
                <a:ea typeface="+mj-ea"/>
                <a:cs typeface="Arial" charset="0"/>
              </a:rPr>
              <a:t>oleh</a:t>
            </a:r>
            <a:r>
              <a:rPr lang="en-AU" sz="4000" dirty="0">
                <a:latin typeface="Casmira" pitchFamily="2" charset="0"/>
                <a:ea typeface="+mj-ea"/>
                <a:cs typeface="Arial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390" y="1942011"/>
            <a:ext cx="1141227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Proses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berpikir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menjadi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lamban</a:t>
            </a:r>
            <a:endParaRPr lang="en-AU" altLang="en-US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n-AU" altLang="en-US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SEHINGGA: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Perlu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menggunakan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strategi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memori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yang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tepat</a:t>
            </a:r>
            <a:endParaRPr lang="en-AU" altLang="en-US" sz="3200" dirty="0"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Kesulitan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untuk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pemusatan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perhatian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dan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konsentrasi</a:t>
            </a:r>
            <a:endParaRPr lang="en-AU" altLang="en-US" sz="3200" dirty="0" smtClean="0"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sz="32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Memerlukan</a:t>
            </a:r>
            <a:r>
              <a:rPr lang="en-AU" altLang="en-US" sz="3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lebih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banyak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waktu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untuk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belajar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hal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yang </a:t>
            </a:r>
            <a:r>
              <a:rPr lang="en-AU" altLang="en-US" sz="32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baru</a:t>
            </a:r>
            <a:endParaRPr lang="en-AU" altLang="en-US" sz="3200" dirty="0" smtClean="0"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sz="32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Memerlukan</a:t>
            </a:r>
            <a:r>
              <a:rPr lang="en-AU" altLang="en-US" sz="3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lebih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banyak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isyarat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untuk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mengingat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kembali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apa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yang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pernah</a:t>
            </a:r>
            <a:r>
              <a:rPr lang="en-AU" altLang="en-US" sz="3200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AU" altLang="en-US" sz="3200" dirty="0" err="1">
                <a:latin typeface="Comic Sans MS" panose="030F0702030302020204" pitchFamily="66" charset="0"/>
                <a:cs typeface="Arial" panose="020B0604020202020204" pitchFamily="34" charset="0"/>
              </a:rPr>
              <a:t>diingatnya</a:t>
            </a:r>
            <a:endParaRPr lang="en-AU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>
            <a:extLst>
              <a:ext uri="{FF2B5EF4-FFF2-40B4-BE49-F238E27FC236}">
                <a16:creationId xmlns:a16="http://schemas.microsoft.com/office/drawing/2014/main" id="{6E76443E-CBC9-2720-1171-BA0FCE1E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4"/>
          <a:stretch>
            <a:fillRect/>
          </a:stretch>
        </p:blipFill>
        <p:spPr bwMode="auto">
          <a:xfrm>
            <a:off x="1752600" y="1600200"/>
            <a:ext cx="937882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29">
            <a:extLst>
              <a:ext uri="{FF2B5EF4-FFF2-40B4-BE49-F238E27FC236}">
                <a16:creationId xmlns:a16="http://schemas.microsoft.com/office/drawing/2014/main" id="{97FE9C99-7936-DF50-340D-08E2A3A4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"/>
            <a:ext cx="9378820" cy="1295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D7FF363D-40FE-070A-EA73-E0DCD0BF981A}"/>
              </a:ext>
            </a:extLst>
          </p:cNvPr>
          <p:cNvSpPr txBox="1">
            <a:spLocks noChangeArrowheads="1"/>
          </p:cNvSpPr>
          <p:nvPr/>
        </p:nvSpPr>
        <p:spPr>
          <a:xfrm>
            <a:off x="2792963" y="609600"/>
            <a:ext cx="7772400" cy="1143000"/>
          </a:xfrm>
          <a:prstGeom prst="rect">
            <a:avLst/>
          </a:prstGeom>
        </p:spPr>
        <p:txBody>
          <a:bodyPr vert="horz" lIns="92075" tIns="46038" rIns="92075" bIns="46038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pPr algn="ctr">
              <a:defRPr/>
            </a:pPr>
            <a:r>
              <a:rPr lang="en-US" sz="4800" smtClean="0">
                <a:latin typeface="Casmira" pitchFamily="2" charset="0"/>
                <a:ea typeface="BatangChe" pitchFamily="49" charset="-127"/>
              </a:rPr>
              <a:t>PROSES MENUA</a:t>
            </a:r>
            <a:r>
              <a:rPr lang="en-AU" sz="4800" smtClean="0">
                <a:latin typeface="Casmira" pitchFamily="2" charset="0"/>
                <a:ea typeface="BatangChe" pitchFamily="49" charset="-127"/>
              </a:rPr>
              <a:t> </a:t>
            </a:r>
            <a:r>
              <a:rPr lang="en-US" sz="4800" smtClean="0">
                <a:latin typeface="Casmira" pitchFamily="2" charset="0"/>
                <a:ea typeface="BatangChe" pitchFamily="49" charset="-127"/>
              </a:rPr>
              <a:t>SARAF </a:t>
            </a:r>
            <a:br>
              <a:rPr lang="en-US" sz="4800" smtClean="0">
                <a:latin typeface="Casmira" pitchFamily="2" charset="0"/>
                <a:ea typeface="BatangChe" pitchFamily="49" charset="-127"/>
              </a:rPr>
            </a:br>
            <a:r>
              <a:rPr lang="en-AU" sz="4800" smtClean="0">
                <a:latin typeface="Casmira" pitchFamily="2" charset="0"/>
                <a:ea typeface="BatangChe" pitchFamily="49" charset="-127"/>
              </a:rPr>
              <a:t>menyebabkan</a:t>
            </a:r>
            <a:endParaRPr lang="en-AU" sz="4800" dirty="0">
              <a:latin typeface="Casmira" pitchFamily="2" charset="0"/>
            </a:endParaRPr>
          </a:p>
        </p:txBody>
      </p:sp>
      <p:sp>
        <p:nvSpPr>
          <p:cNvPr id="6" name="Rectangle 1032">
            <a:extLst>
              <a:ext uri="{FF2B5EF4-FFF2-40B4-BE49-F238E27FC236}">
                <a16:creationId xmlns:a16="http://schemas.microsoft.com/office/drawing/2014/main" id="{47450F00-CD2C-F189-482A-0A59B4C04F04}"/>
              </a:ext>
            </a:extLst>
          </p:cNvPr>
          <p:cNvSpPr txBox="1">
            <a:spLocks/>
          </p:cNvSpPr>
          <p:nvPr/>
        </p:nvSpPr>
        <p:spPr>
          <a:xfrm>
            <a:off x="1752600" y="4267200"/>
            <a:ext cx="8534400" cy="144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•"/>
            </a:pPr>
            <a:r>
              <a:rPr lang="en-AU" altLang="en-US" smtClean="0">
                <a:ea typeface="BatangChe" panose="020B0503020000020004" pitchFamily="49" charset="-127"/>
              </a:rPr>
              <a:t>Berkurangnya jumlah sel otak yang berakibat berat dan volume otak berkurang.</a:t>
            </a:r>
            <a:endParaRPr lang="en-AU" altLang="en-US" smtClean="0"/>
          </a:p>
          <a:p>
            <a:pPr algn="just">
              <a:buFont typeface="Wingdings" panose="05000000000000000000" pitchFamily="2" charset="2"/>
              <a:buChar char="•"/>
            </a:pPr>
            <a:r>
              <a:rPr lang="en-AU" altLang="en-US" smtClean="0">
                <a:ea typeface="BatangChe" panose="020B0503020000020004" pitchFamily="49" charset="-127"/>
              </a:rPr>
              <a:t>Perubahan dan pengurangan jumlah saraf motorik (penggerak) dan saraf penghubung</a:t>
            </a:r>
            <a:endParaRPr lang="en-AU" altLang="en-US" dirty="0"/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DE7A019D-A01C-57F0-22DD-D64BE5CAC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52900"/>
            <a:ext cx="9378820" cy="20955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F42B742B-362F-DAE1-5AC3-9FA4D3CCCEBF}"/>
              </a:ext>
            </a:extLst>
          </p:cNvPr>
          <p:cNvSpPr txBox="1">
            <a:spLocks/>
          </p:cNvSpPr>
          <p:nvPr/>
        </p:nvSpPr>
        <p:spPr>
          <a:xfrm>
            <a:off x="1828800" y="4343400"/>
            <a:ext cx="9088016" cy="17526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AU" altLang="en-US" sz="2400" dirty="0" err="1" smtClean="0">
                <a:ea typeface="BatangChe" panose="020B0503020000020004" pitchFamily="49" charset="-127"/>
              </a:rPr>
              <a:t>Berkurangnya</a:t>
            </a:r>
            <a:r>
              <a:rPr lang="en-AU" altLang="en-US" sz="2400" dirty="0" smtClean="0">
                <a:ea typeface="BatangChe" panose="020B0503020000020004" pitchFamily="49" charset="-127"/>
              </a:rPr>
              <a:t> </a:t>
            </a:r>
            <a:r>
              <a:rPr lang="en-AU" altLang="en-US" sz="2400" dirty="0" err="1">
                <a:ea typeface="BatangChe" panose="020B0503020000020004" pitchFamily="49" charset="-127"/>
              </a:rPr>
              <a:t>jumlah</a:t>
            </a:r>
            <a:r>
              <a:rPr lang="en-AU" altLang="en-US" sz="2400" dirty="0">
                <a:ea typeface="BatangChe" panose="020B0503020000020004" pitchFamily="49" charset="-127"/>
              </a:rPr>
              <a:t> </a:t>
            </a:r>
            <a:r>
              <a:rPr lang="en-AU" altLang="en-US" sz="2400" dirty="0" err="1">
                <a:ea typeface="BatangChe" panose="020B0503020000020004" pitchFamily="49" charset="-127"/>
              </a:rPr>
              <a:t>sel</a:t>
            </a:r>
            <a:r>
              <a:rPr lang="en-AU" altLang="en-US" sz="2400" dirty="0">
                <a:ea typeface="BatangChe" panose="020B0503020000020004" pitchFamily="49" charset="-127"/>
              </a:rPr>
              <a:t> </a:t>
            </a:r>
            <a:r>
              <a:rPr lang="en-AU" altLang="en-US" sz="2400" dirty="0" err="1">
                <a:ea typeface="BatangChe" panose="020B0503020000020004" pitchFamily="49" charset="-127"/>
              </a:rPr>
              <a:t>otak</a:t>
            </a:r>
            <a:r>
              <a:rPr lang="en-AU" altLang="en-US" sz="2400" dirty="0">
                <a:ea typeface="BatangChe" panose="020B0503020000020004" pitchFamily="49" charset="-127"/>
              </a:rPr>
              <a:t> yang </a:t>
            </a:r>
            <a:r>
              <a:rPr lang="en-AU" altLang="en-US" sz="2400" dirty="0" err="1">
                <a:ea typeface="BatangChe" panose="020B0503020000020004" pitchFamily="49" charset="-127"/>
              </a:rPr>
              <a:t>berakibat</a:t>
            </a:r>
            <a:r>
              <a:rPr lang="en-AU" altLang="en-US" sz="2400" dirty="0">
                <a:ea typeface="BatangChe" panose="020B0503020000020004" pitchFamily="49" charset="-127"/>
              </a:rPr>
              <a:t> </a:t>
            </a:r>
            <a:r>
              <a:rPr lang="en-AU" altLang="en-US" sz="2400" dirty="0" err="1">
                <a:ea typeface="BatangChe" panose="020B0503020000020004" pitchFamily="49" charset="-127"/>
              </a:rPr>
              <a:t>berat</a:t>
            </a:r>
            <a:r>
              <a:rPr lang="en-AU" altLang="en-US" sz="2400" dirty="0">
                <a:ea typeface="BatangChe" panose="020B0503020000020004" pitchFamily="49" charset="-127"/>
              </a:rPr>
              <a:t> dan volume </a:t>
            </a:r>
            <a:r>
              <a:rPr lang="en-AU" altLang="en-US" sz="2400" dirty="0" err="1">
                <a:ea typeface="BatangChe" panose="020B0503020000020004" pitchFamily="49" charset="-127"/>
              </a:rPr>
              <a:t>otak</a:t>
            </a:r>
            <a:r>
              <a:rPr lang="en-AU" altLang="en-US" sz="2400" dirty="0">
                <a:ea typeface="BatangChe" panose="020B0503020000020004" pitchFamily="49" charset="-127"/>
              </a:rPr>
              <a:t> </a:t>
            </a:r>
            <a:r>
              <a:rPr lang="en-AU" altLang="en-US" sz="2400" dirty="0" err="1" smtClean="0">
                <a:ea typeface="BatangChe" panose="020B0503020000020004" pitchFamily="49" charset="-127"/>
              </a:rPr>
              <a:t>berkurang</a:t>
            </a:r>
            <a:endParaRPr lang="en-AU" altLang="en-US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AU" altLang="en-US" sz="2400" dirty="0" err="1" smtClean="0">
                <a:ea typeface="BatangChe" panose="020B0503020000020004" pitchFamily="49" charset="-127"/>
              </a:rPr>
              <a:t>Perubahan</a:t>
            </a:r>
            <a:r>
              <a:rPr lang="en-AU" altLang="en-US" sz="2400" dirty="0" smtClean="0">
                <a:ea typeface="BatangChe" panose="020B0503020000020004" pitchFamily="49" charset="-127"/>
              </a:rPr>
              <a:t> </a:t>
            </a:r>
            <a:r>
              <a:rPr lang="en-AU" altLang="en-US" sz="2400" dirty="0">
                <a:ea typeface="BatangChe" panose="020B0503020000020004" pitchFamily="49" charset="-127"/>
              </a:rPr>
              <a:t>dan </a:t>
            </a:r>
            <a:r>
              <a:rPr lang="en-AU" altLang="en-US" sz="2400" dirty="0" err="1">
                <a:ea typeface="BatangChe" panose="020B0503020000020004" pitchFamily="49" charset="-127"/>
              </a:rPr>
              <a:t>pengurangan</a:t>
            </a:r>
            <a:r>
              <a:rPr lang="en-AU" altLang="en-US" sz="2400" dirty="0">
                <a:ea typeface="BatangChe" panose="020B0503020000020004" pitchFamily="49" charset="-127"/>
              </a:rPr>
              <a:t> </a:t>
            </a:r>
            <a:r>
              <a:rPr lang="en-AU" altLang="en-US" sz="2400" dirty="0" err="1">
                <a:ea typeface="BatangChe" panose="020B0503020000020004" pitchFamily="49" charset="-127"/>
              </a:rPr>
              <a:t>jumlah</a:t>
            </a:r>
            <a:r>
              <a:rPr lang="en-AU" altLang="en-US" sz="2400" dirty="0">
                <a:ea typeface="BatangChe" panose="020B0503020000020004" pitchFamily="49" charset="-127"/>
              </a:rPr>
              <a:t> </a:t>
            </a:r>
            <a:r>
              <a:rPr lang="en-AU" altLang="en-US" sz="2400" dirty="0" err="1">
                <a:ea typeface="BatangChe" panose="020B0503020000020004" pitchFamily="49" charset="-127"/>
              </a:rPr>
              <a:t>saraf</a:t>
            </a:r>
            <a:r>
              <a:rPr lang="en-AU" altLang="en-US" sz="2400" dirty="0">
                <a:ea typeface="BatangChe" panose="020B0503020000020004" pitchFamily="49" charset="-127"/>
              </a:rPr>
              <a:t> motorik (</a:t>
            </a:r>
            <a:r>
              <a:rPr lang="en-AU" altLang="en-US" sz="2400" dirty="0" err="1">
                <a:ea typeface="BatangChe" panose="020B0503020000020004" pitchFamily="49" charset="-127"/>
              </a:rPr>
              <a:t>penggerak</a:t>
            </a:r>
            <a:r>
              <a:rPr lang="en-AU" altLang="en-US" sz="2400" dirty="0">
                <a:ea typeface="BatangChe" panose="020B0503020000020004" pitchFamily="49" charset="-127"/>
              </a:rPr>
              <a:t>) dan </a:t>
            </a:r>
            <a:r>
              <a:rPr lang="en-AU" altLang="en-US" sz="2400" dirty="0" err="1">
                <a:ea typeface="BatangChe" panose="020B0503020000020004" pitchFamily="49" charset="-127"/>
              </a:rPr>
              <a:t>saraf</a:t>
            </a:r>
            <a:r>
              <a:rPr lang="en-AU" altLang="en-US" sz="2400" dirty="0">
                <a:ea typeface="BatangChe" panose="020B0503020000020004" pitchFamily="49" charset="-127"/>
              </a:rPr>
              <a:t> </a:t>
            </a:r>
            <a:r>
              <a:rPr lang="en-AU" altLang="en-US" sz="2400" dirty="0" err="1">
                <a:ea typeface="BatangChe" panose="020B0503020000020004" pitchFamily="49" charset="-127"/>
              </a:rPr>
              <a:t>penghubung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90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649</Words>
  <Application>Microsoft Office PowerPoint</Application>
  <PresentationFormat>Widescreen</PresentationFormat>
  <Paragraphs>104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MS PGothic</vt:lpstr>
      <vt:lpstr>Arial</vt:lpstr>
      <vt:lpstr>Arial Black</vt:lpstr>
      <vt:lpstr>BatangChe</vt:lpstr>
      <vt:lpstr>Calibri</vt:lpstr>
      <vt:lpstr>Calibri Light</vt:lpstr>
      <vt:lpstr>Casmira</vt:lpstr>
      <vt:lpstr>Century Gothic</vt:lpstr>
      <vt:lpstr>Comic Sans MS</vt:lpstr>
      <vt:lpstr>Constantia</vt:lpstr>
      <vt:lpstr>Georgia</vt:lpstr>
      <vt:lpstr>Gill Sans MT</vt:lpstr>
      <vt:lpstr>MS Mincho</vt:lpstr>
      <vt:lpstr>Source Sans Pro</vt:lpstr>
      <vt:lpstr>Times New Roman</vt:lpstr>
      <vt:lpstr>Wingdings</vt:lpstr>
      <vt:lpstr>Wingdings 2</vt:lpstr>
      <vt:lpstr>Office Theme</vt:lpstr>
      <vt:lpstr>Photo Editor Photo</vt:lpstr>
      <vt:lpstr>Demensia: Hadapi, Pahami dan Cegah!!</vt:lpstr>
      <vt:lpstr>CURRICULUM VITAE</vt:lpstr>
      <vt:lpstr>PowerPoint Presentation</vt:lpstr>
      <vt:lpstr>PowerPoint Presentation</vt:lpstr>
      <vt:lpstr>Apakah lupanya  A. Normal B. Tidak Normal </vt:lpstr>
      <vt:lpstr>DEMENSIA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Jenis-Jenis Penurunan Daya Ingat </vt:lpstr>
      <vt:lpstr>PowerPoint Presentation</vt:lpstr>
      <vt:lpstr>Siapakah yang dapat mengalami Demensia?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Elita Dwi W</dc:creator>
  <cp:lastModifiedBy>Asus</cp:lastModifiedBy>
  <cp:revision>23</cp:revision>
  <dcterms:created xsi:type="dcterms:W3CDTF">2023-08-27T01:19:51Z</dcterms:created>
  <dcterms:modified xsi:type="dcterms:W3CDTF">2025-05-07T15:31:11Z</dcterms:modified>
</cp:coreProperties>
</file>